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76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16" y="7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481D9-AEFE-4087-8ABB-1A10AF9370D8}" type="datetimeFigureOut">
              <a:rPr lang="ru-RU" smtClean="0"/>
              <a:pPr/>
              <a:t>15.05.2012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F8DC8-6BBE-4122-B6D4-27256D52D2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97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F8DC8-6BBE-4122-B6D4-27256D52D23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500174"/>
            <a:ext cx="7772400" cy="118427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Эпидемиологические особенности туберкулёза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5500702"/>
            <a:ext cx="6915176" cy="900122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Врач эпидемиолог РГКП «Научно практический центр санитарно эпидемиологической экспертизы и мониторинга» КГСЭН МЗ РК</a:t>
            </a:r>
          </a:p>
          <a:p>
            <a:r>
              <a:rPr lang="ru-RU" sz="1800" dirty="0" err="1" smtClean="0">
                <a:solidFill>
                  <a:schemeClr val="bg1"/>
                </a:solidFill>
              </a:rPr>
              <a:t>Куклиновский</a:t>
            </a:r>
            <a:r>
              <a:rPr lang="ru-RU" sz="1800" dirty="0" smtClean="0">
                <a:solidFill>
                  <a:schemeClr val="bg1"/>
                </a:solidFill>
              </a:rPr>
              <a:t> И.И</a:t>
            </a:r>
            <a:endParaRPr lang="ru-RU" sz="1800" dirty="0">
              <a:solidFill>
                <a:schemeClr val="bg1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85720" y="5214950"/>
            <a:ext cx="8572560" cy="1588"/>
          </a:xfrm>
          <a:prstGeom prst="line">
            <a:avLst/>
          </a:prstGeom>
          <a:ln cmpd="dbl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57158" y="214290"/>
            <a:ext cx="85010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ko-KR" sz="1200" b="1" dirty="0">
                <a:solidFill>
                  <a:schemeClr val="bg1"/>
                </a:solidFill>
              </a:rPr>
              <a:t>РЕСПУБЛИКАНСКОЕ ГОСУДАРСТВЕННОЕ КАЗЕННОЕ ПРЕДПРИЯТИЕ </a:t>
            </a:r>
          </a:p>
          <a:p>
            <a:pPr algn="ctr"/>
            <a:r>
              <a:rPr lang="ru-RU" altLang="ko-KR" sz="1200" b="1" dirty="0">
                <a:solidFill>
                  <a:schemeClr val="bg1"/>
                </a:solidFill>
              </a:rPr>
              <a:t> «НАУЧНО-ПРАКТИЧЕСКИЙ ЦЕНТР САНИТАРНО-ЭПИДЕМИОЛОГИЧЕСКОЙ ЭКСПЕРТИЗЫ И МОНИТОРИНГА» КОМИТЕТА  ГОСУДАРСТВЕННОГО САНИТАРНО-ЭПИДЕМИОЛОГИЧЕСКОГО НАДЗОРА</a:t>
            </a:r>
          </a:p>
        </p:txBody>
      </p:sp>
      <p:pic>
        <p:nvPicPr>
          <p:cNvPr id="1027" name="Picture 3" descr="C:\Users\Eldorbek\Desktop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714620"/>
            <a:ext cx="3357586" cy="2385783"/>
          </a:xfrm>
          <a:prstGeom prst="rect">
            <a:avLst/>
          </a:prstGeom>
          <a:noFill/>
        </p:spPr>
      </p:pic>
      <p:pic>
        <p:nvPicPr>
          <p:cNvPr id="1029" name="Picture 5" descr="C:\Users\Eldorbek\Desktop\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3143248"/>
            <a:ext cx="2571768" cy="1857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14290"/>
            <a:ext cx="6072230" cy="78581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Трудности борьбы  с туберкулёзом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000108"/>
            <a:ext cx="6215106" cy="5857892"/>
          </a:xfrm>
        </p:spPr>
        <p:txBody>
          <a:bodyPr>
            <a:noAutofit/>
          </a:bodyPr>
          <a:lstStyle/>
          <a:p>
            <a:pPr algn="l"/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ЭТО ЕДИНСТВЕННАЯ ВОЗДУШНО – КАПЕЛЬНАЯ  И ВОЗДУШНО – ПЫЛЕВАЯ ИНФЕКЦИЯ С ХРОНИЧЕСКИМ ТЕЧЕНИЕМ,  ОБУСЛОВЛИВАЮЩИМ  ЕЁ ШИРОКОЕ РАСПРОСТРАНЕНИЕ ЗА СЧЁТ ДЛИТЕЛЬНОГО И ПОСТОЯННОГО ФУНКЦИОНИРОВАНИЯ ИСТОЧНИКА ИНФЕКЦИИ.</a:t>
            </a:r>
          </a:p>
          <a:p>
            <a:pPr algn="l">
              <a:buFontTx/>
              <a:buChar char="-"/>
            </a:pPr>
            <a:endParaRPr lang="ru-RU" sz="1800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В ПРОЦЕССЕ ЭВОЛЮЦИИ ВОЗБУДИТЕЛИ ТУБЕРКУЛЁЗА И МИКОБАКТЕРИОЗОВ АДАПТИРОВАЛИСЬ  К РАЗЛИЧНЫМ БИОЛОГИЧЕСКИМ ХОЗЯИВАМ  (человек. животные. грызуны . птицы), а  также к  объектам вешней среды ( почва, вода) и приобрели способность к их смене и высокую устойчивость к воздействию ряда факторов окружающей среды.</a:t>
            </a:r>
          </a:p>
          <a:p>
            <a:pPr algn="l">
              <a:buFontTx/>
              <a:buChar char="-"/>
            </a:pPr>
            <a:endParaRPr lang="ru-RU" sz="1800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Человек обладает  высокой, но  селективной       восприимчивостью      к  возбудителю  туберкулёза обеспечивающей формирование в организме  пожизненного латентного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 очага, в котором создаются  благоприятные условия для сохранения вида возбудителя.</a:t>
            </a:r>
          </a:p>
          <a:p>
            <a:pPr algn="l">
              <a:buFontTx/>
              <a:buChar char="-"/>
            </a:pPr>
            <a:endParaRPr lang="ru-RU" sz="1800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l">
              <a:buFontTx/>
              <a:buChar char="-"/>
            </a:pPr>
            <a:endParaRPr lang="ru-RU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074" name="Picture 2" descr="C:\Users\Eldorbek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500042"/>
            <a:ext cx="1828800" cy="1828800"/>
          </a:xfrm>
          <a:prstGeom prst="rect">
            <a:avLst/>
          </a:prstGeom>
          <a:noFill/>
        </p:spPr>
      </p:pic>
      <p:pic>
        <p:nvPicPr>
          <p:cNvPr id="3075" name="Picture 3" descr="C:\Users\Eldorbek\Desktop\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2500306"/>
            <a:ext cx="1857388" cy="1857388"/>
          </a:xfrm>
          <a:prstGeom prst="rect">
            <a:avLst/>
          </a:prstGeom>
          <a:noFill/>
        </p:spPr>
      </p:pic>
      <p:pic>
        <p:nvPicPr>
          <p:cNvPr id="3076" name="Picture 4" descr="C:\Users\Eldorbek\Desktop\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16" y="4572008"/>
            <a:ext cx="1905006" cy="2003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428604"/>
            <a:ext cx="7072330" cy="58259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Трудности борьбы с туберкулёзом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42984"/>
            <a:ext cx="8358246" cy="5214974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на  начальных  этапах развития туберкулёзного процесса клинические проявления туберкулёза малозаметны, а морфологические изменения в поражённых органах выражены весьма отчётливо в виде инфильтративных, нагноительных процессов, </a:t>
            </a:r>
            <a:r>
              <a:rPr lang="ru-RU" sz="1800" dirty="0" err="1" smtClean="0">
                <a:solidFill>
                  <a:schemeClr val="bg1"/>
                </a:solidFill>
              </a:rPr>
              <a:t>казеоза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smtClean="0">
                <a:solidFill>
                  <a:schemeClr val="bg1"/>
                </a:solidFill>
              </a:rPr>
              <a:t>и фиброза.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движущими силами эпидемического процесса туберкулёза оказались свойства возбудителя и его хозяина,  претерпевшие значительные изменения, под влиянием неблагоприятных факторов биологического и социально – экономического характера.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в настоящее  время  туберкулёз  относят к  возвращающимся  инфекциям, так как отмечен рост заболеваемости, смертности и другие статистических  значимых  показателей   распространенности этого заболевания.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актуальность проблемы туберкулёза возрастает в связи с тем, что формируются штаммы микобактерий, резистентные   к  препаратам первой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smtClean="0">
                <a:solidFill>
                  <a:schemeClr val="bg1"/>
                </a:solidFill>
              </a:rPr>
              <a:t> и второй линии.</a:t>
            </a:r>
          </a:p>
          <a:p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4098" name="Picture 2" descr="C:\Users\Eldorbek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1428728" cy="107154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429684" cy="5357849"/>
          </a:xfrm>
        </p:spPr>
        <p:txBody>
          <a:bodyPr>
            <a:normAutofit fontScale="92500" lnSpcReduction="20000"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Туберкулёз относится  к хроническим инфекциям человека с длительным  периодом  выделения возбудителя из организма больных  людей, животных и птиц.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Основным источником инфекции является человек больной туберкулёзом легких, реже туберкулёз других органов.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Степень эпидемической опасности определяет: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       - активность процесса;  массивность выделения микобактерий зависит от локализации очага, обширности поражения органа, фазы течения заболевания и другие.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Наиболее опасными источниками туберкулёзной инфекции являются больные активным туберкулёзом лёгких в фазе распада (возбудитель обнаруживается любым методом)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Деление больных на «заразных» и «незаразных»  весьма условное   и не может оцениваться   как безусловный  критерий опасности больного туберкулёзом(Нечаев В.В. 1995год).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Исследования  индийский авторов свидетельствуют о том, что 25 – 30% больных легочным туберкулёзом не имеют МБТ  в мокроте, в  то время  22 % из них передают инфекцию. </a:t>
            </a:r>
          </a:p>
          <a:p>
            <a:pPr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sz="1800" dirty="0" smtClean="0">
              <a:solidFill>
                <a:schemeClr val="bg1"/>
              </a:solidFill>
            </a:endParaRPr>
          </a:p>
          <a:p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186766" cy="582594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Источники туберкулёза</a:t>
            </a:r>
            <a:endParaRPr kumimoji="0" lang="ru-RU" sz="2800" b="1" i="0" u="none" strike="noStrike" kern="1200" cap="none" spc="0" normalizeH="0" baseline="0" noProof="0" dirty="0">
              <a:ln w="6350">
                <a:noFill/>
              </a:ln>
              <a:solidFill>
                <a:srgbClr val="00206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2" descr="C:\Users\Eldorbek\Desktop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928826" cy="9814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8358246" cy="5500726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Разрешающая способность   простой бактериоскопии-50000 – 100000 МБТ, при меньших  концентрациях возбудителя  в исследуемом материале МБТ  не могут быть обнаружены. Характерная  определённая периодичность накопления  МБТ  в полости  распада, не постоянно нахождение в мокроте и нахождение в материале не всегда возможно.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Полагают, что житель   </a:t>
            </a:r>
            <a:r>
              <a:rPr lang="ru-RU" sz="1800" dirty="0" err="1" smtClean="0">
                <a:solidFill>
                  <a:schemeClr val="bg1"/>
                </a:solidFill>
              </a:rPr>
              <a:t>мегаполюса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smtClean="0">
                <a:solidFill>
                  <a:schemeClr val="bg1"/>
                </a:solidFill>
              </a:rPr>
              <a:t>в течение года 30 раз может   контактировать  с  больным туберкулёзом на улице, работе и в других местах.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В результате только однократного контакта инфицируется  до 21 % детей ( Галицкий Л. А  и другие  1999 г.).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Больные туберкулёзом лёгких с выделением МБТ предоставляют наибольшую эпидемиологическую опасность для детей: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	- попадая в организм привитого ребёнка, МБТ вызывают первичную туберкулёзную инфекцию, не сопровождающуюся клиническими проявлениями, но  характеризующуюся  минимальными морфологическими и аллергическими («вираж» туберкулиновых  проб) изменениями. Вторичный туберкулёз может развиться  эндогенным (активизация первичного очага) или экзогенным путём (повторное заражение  при контакте с больным туберкулёзом</a:t>
            </a:r>
            <a:r>
              <a:rPr lang="en-US" sz="1800" dirty="0" smtClean="0">
                <a:solidFill>
                  <a:schemeClr val="bg1"/>
                </a:solidFill>
              </a:rPr>
              <a:t>)</a:t>
            </a:r>
            <a:r>
              <a:rPr lang="ru-RU" sz="1800" dirty="0" smtClean="0">
                <a:solidFill>
                  <a:schemeClr val="bg1"/>
                </a:solidFill>
              </a:rPr>
              <a:t> (Хоменко А.Г. 1997 г).</a:t>
            </a:r>
          </a:p>
          <a:p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58259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Источники туберкулёза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6146" name="Picture 2" descr="C:\Users\Eldorbek\Desktop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928826" cy="9814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358246" cy="5572164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Считается, что более опасными источниками  инфекции  являются взрослые,  преимущественно   </a:t>
            </a:r>
            <a:r>
              <a:rPr lang="ru-RU" sz="1800" dirty="0" err="1" smtClean="0">
                <a:solidFill>
                  <a:schemeClr val="bg1"/>
                </a:solidFill>
              </a:rPr>
              <a:t>мужщины</a:t>
            </a:r>
            <a:r>
              <a:rPr lang="ru-RU" sz="1800" dirty="0" smtClean="0">
                <a:solidFill>
                  <a:schemeClr val="bg1"/>
                </a:solidFill>
              </a:rPr>
              <a:t>,  у  которых туберкулёзный процесс  чаще проявляется деструктивными формами. Больные женщины и дети предоставляют меньшую опасность для окружающих.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Источниками инфекции становятся больные в период рецидивов заболевания  и зависит от многих факторов:</a:t>
            </a:r>
          </a:p>
          <a:p>
            <a:pPr lvl="1"/>
            <a:r>
              <a:rPr lang="ru-RU" sz="1800" dirty="0" smtClean="0">
                <a:solidFill>
                  <a:schemeClr val="bg1"/>
                </a:solidFill>
              </a:rPr>
              <a:t>интенсивность  лечения;  вирулентность МБТ  и их чувствительность в противотуберкулёзным препаратам, состояние иммунитета и статуса других систем организма, социально – бытовых условий.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Значительную роль  в распространении туберкулёза в очагах принадлежит  больным , выделяющие </a:t>
            </a:r>
            <a:r>
              <a:rPr lang="en-US" sz="1800" dirty="0" smtClean="0">
                <a:solidFill>
                  <a:schemeClr val="bg1"/>
                </a:solidFill>
              </a:rPr>
              <a:t>L-</a:t>
            </a:r>
            <a:r>
              <a:rPr lang="ru-RU" sz="1800" dirty="0" smtClean="0">
                <a:solidFill>
                  <a:schemeClr val="bg1"/>
                </a:solidFill>
              </a:rPr>
              <a:t>  формы микобактерий.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186766" cy="582594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Источники туберкулёза</a:t>
            </a:r>
            <a:endParaRPr kumimoji="0" lang="ru-RU" sz="2800" b="1" i="0" u="none" strike="noStrike" kern="1200" cap="none" spc="0" normalizeH="0" baseline="0" noProof="0" dirty="0">
              <a:ln w="6350">
                <a:noFill/>
              </a:ln>
              <a:solidFill>
                <a:srgbClr val="00206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C:\Users\Eldorbek\Desktop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928826" cy="9814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71546"/>
            <a:ext cx="8358246" cy="5286411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Одним из важных свойств микобактерий туберкулёза  является их вирулентность.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В процессе  лечения  происходит трансформация   вирулентных штаммов   микобактерии  в штаммы с ослабленной  вирулентностью, которая представляют  собой  особую форму изменчивости (</a:t>
            </a:r>
            <a:r>
              <a:rPr lang="en-US" sz="1800" dirty="0" smtClean="0">
                <a:solidFill>
                  <a:schemeClr val="bg1"/>
                </a:solidFill>
              </a:rPr>
              <a:t>L –</a:t>
            </a:r>
            <a:r>
              <a:rPr lang="ru-RU" sz="1800" dirty="0" smtClean="0">
                <a:solidFill>
                  <a:schemeClr val="bg1"/>
                </a:solidFill>
              </a:rPr>
              <a:t>формы) обеспечивающую сохранение  вида в течение  длительного времени.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Важным свойством </a:t>
            </a:r>
            <a:r>
              <a:rPr lang="en-US" sz="1800" dirty="0" smtClean="0">
                <a:solidFill>
                  <a:schemeClr val="bg1"/>
                </a:solidFill>
              </a:rPr>
              <a:t>L – </a:t>
            </a:r>
            <a:r>
              <a:rPr lang="ru-RU" sz="1800" dirty="0" smtClean="0">
                <a:solidFill>
                  <a:schemeClr val="bg1"/>
                </a:solidFill>
              </a:rPr>
              <a:t>форм  способность  к </a:t>
            </a:r>
            <a:r>
              <a:rPr lang="ru-RU" sz="1800" dirty="0" err="1" smtClean="0">
                <a:solidFill>
                  <a:schemeClr val="bg1"/>
                </a:solidFill>
              </a:rPr>
              <a:t>риверсии</a:t>
            </a:r>
            <a:r>
              <a:rPr lang="ru-RU" sz="1800" dirty="0" smtClean="0">
                <a:solidFill>
                  <a:schemeClr val="bg1"/>
                </a:solidFill>
              </a:rPr>
              <a:t>  в исходный штамм  в латентном очаге  при воздействии  на организм  неблагоприятных факторов.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В условиях  высокой заболеваемости  туберкулёзом в некоторых африканских  странах с широкой  распространенностью  ВИЧ – инфекции,  значащим  становится внутриутробное заражение  детей от своих матерей.(М.А</a:t>
            </a:r>
            <a:r>
              <a:rPr lang="en-US" sz="1800" dirty="0" err="1" smtClean="0">
                <a:solidFill>
                  <a:schemeClr val="bg1"/>
                </a:solidFill>
              </a:rPr>
              <a:t>dhikari</a:t>
            </a:r>
            <a:r>
              <a:rPr lang="en-US" sz="1800" dirty="0" smtClean="0">
                <a:solidFill>
                  <a:schemeClr val="bg1"/>
                </a:solidFill>
              </a:rPr>
              <a:t>  1997 </a:t>
            </a:r>
            <a:r>
              <a:rPr lang="ru-RU" sz="1800" dirty="0" smtClean="0">
                <a:solidFill>
                  <a:schemeClr val="bg1"/>
                </a:solidFill>
              </a:rPr>
              <a:t>г. обследовали  77 матерей</a:t>
            </a:r>
            <a:r>
              <a:rPr lang="en-US" sz="1800" dirty="0" smtClean="0">
                <a:solidFill>
                  <a:schemeClr val="bg1"/>
                </a:solidFill>
              </a:rPr>
              <a:t>  </a:t>
            </a:r>
            <a:r>
              <a:rPr lang="ru-RU" sz="1800" dirty="0" smtClean="0">
                <a:solidFill>
                  <a:schemeClr val="bg1"/>
                </a:solidFill>
              </a:rPr>
              <a:t>с туберкулёзом в сочетании с ВИЧ – инфекцией и их родившихся детей. </a:t>
            </a:r>
            <a:endParaRPr lang="en-US" sz="1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       </a:t>
            </a:r>
            <a:r>
              <a:rPr lang="ru-RU" sz="1800" dirty="0" smtClean="0">
                <a:solidFill>
                  <a:schemeClr val="bg1"/>
                </a:solidFill>
              </a:rPr>
              <a:t>У 11 ( 13,9%) детей  обнаружили микобактерии  (в содержимом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smtClean="0">
                <a:solidFill>
                  <a:schemeClr val="bg1"/>
                </a:solidFill>
              </a:rPr>
              <a:t> желудке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smtClean="0">
                <a:solidFill>
                  <a:schemeClr val="bg1"/>
                </a:solidFill>
              </a:rPr>
              <a:t> - 10 детей, аспирате трахеи – 2 детей. в цереброспинальной жидкости  у 1 ребёнка).</a:t>
            </a:r>
          </a:p>
          <a:p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186766" cy="582594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Источники туберкулёза</a:t>
            </a:r>
            <a:endParaRPr kumimoji="0" lang="ru-RU" sz="2800" b="1" i="0" u="none" strike="noStrike" kern="1200" cap="none" spc="0" normalizeH="0" baseline="0" noProof="0" dirty="0">
              <a:ln w="6350">
                <a:noFill/>
              </a:ln>
              <a:solidFill>
                <a:srgbClr val="00206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C:\Users\Eldorbek\Desktop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928826" cy="9814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57232"/>
            <a:ext cx="8643998" cy="5643602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К « опасным»  в эпидемиологическом   отношении    социально  - профессиональным  группам  источников  инфекции относятся  больные  туберкулёзом: персонал  родовспомогательных ,  детских дошкольных  и школьных учреждений,  медицинские работники, работники общественного питания и торговли и другие.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Основным резервуаром туберкулёзной инфекции в обществе  являются учреждения  пенитенциарной систем, в  которых  заболеваемость  в 20 – 30 раз выше , чем среди остального населения.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Пациенты , страдающие одновременно  туберкулёзом  и ВИЧ – инфекцией , более заразны  как  источники  инфекции    туберкулёза по сравнению с не инфицированными ВИЧ</a:t>
            </a:r>
            <a:r>
              <a:rPr lang="en-US" sz="1800" dirty="0" smtClean="0">
                <a:solidFill>
                  <a:schemeClr val="bg1"/>
                </a:solidFill>
              </a:rPr>
              <a:t>/</a:t>
            </a:r>
            <a:r>
              <a:rPr lang="ru-RU" sz="1800" dirty="0" smtClean="0">
                <a:solidFill>
                  <a:schemeClr val="bg1"/>
                </a:solidFill>
              </a:rPr>
              <a:t>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Большая </a:t>
            </a:r>
            <a:r>
              <a:rPr lang="en-US" sz="1800" dirty="0" smtClean="0">
                <a:solidFill>
                  <a:schemeClr val="bg1"/>
                </a:solidFill>
              </a:rPr>
              <a:t>   </a:t>
            </a:r>
            <a:r>
              <a:rPr lang="ru-RU" sz="1800" dirty="0" smtClean="0">
                <a:solidFill>
                  <a:schemeClr val="bg1"/>
                </a:solidFill>
              </a:rPr>
              <a:t>эпидемиологическая 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smtClean="0">
                <a:solidFill>
                  <a:schemeClr val="bg1"/>
                </a:solidFill>
              </a:rPr>
              <a:t>опасность  больных туберкулёзом в сельской местности,  где более активная бактериальная агрессия  у больных с лекарственно- устойчивыми формами. </a:t>
            </a:r>
            <a:r>
              <a:rPr lang="ru-RU" sz="1800" dirty="0" err="1" smtClean="0">
                <a:solidFill>
                  <a:schemeClr val="bg1"/>
                </a:solidFill>
              </a:rPr>
              <a:t>вследствии</a:t>
            </a:r>
            <a:r>
              <a:rPr lang="ru-RU" sz="1800" dirty="0" smtClean="0">
                <a:solidFill>
                  <a:schemeClr val="bg1"/>
                </a:solidFill>
              </a:rPr>
              <a:t>    действия на селе  дополнительных социально – экономических проблем ( </a:t>
            </a:r>
            <a:r>
              <a:rPr lang="ru-RU" sz="1800" dirty="0" err="1" smtClean="0">
                <a:solidFill>
                  <a:schemeClr val="bg1"/>
                </a:solidFill>
              </a:rPr>
              <a:t>Паролина</a:t>
            </a:r>
            <a:r>
              <a:rPr lang="ru-RU" sz="1800" dirty="0" smtClean="0">
                <a:solidFill>
                  <a:schemeClr val="bg1"/>
                </a:solidFill>
              </a:rPr>
              <a:t>  Л.Е – 2008 г).</a:t>
            </a:r>
            <a:endParaRPr lang="en-US" sz="1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 </a:t>
            </a:r>
          </a:p>
          <a:p>
            <a:pPr>
              <a:buNone/>
            </a:pPr>
            <a:endParaRPr lang="en-US" sz="18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sz="1800" dirty="0" smtClean="0">
              <a:solidFill>
                <a:schemeClr val="bg1"/>
              </a:solidFill>
            </a:endParaRP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186766" cy="582594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Источники туберкулёза</a:t>
            </a:r>
            <a:endParaRPr kumimoji="0" lang="ru-RU" sz="2800" b="1" i="0" u="none" strike="noStrike" kern="1200" cap="none" spc="0" normalizeH="0" baseline="0" noProof="0" dirty="0">
              <a:ln w="6350">
                <a:noFill/>
              </a:ln>
              <a:solidFill>
                <a:srgbClr val="00206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C:\Users\Eldorbek\Desktop\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928826" cy="9814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072494" cy="2286016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Больные   </a:t>
            </a:r>
            <a:r>
              <a:rPr lang="ru-RU" sz="1800" dirty="0" err="1" smtClean="0">
                <a:solidFill>
                  <a:schemeClr val="bg1"/>
                </a:solidFill>
              </a:rPr>
              <a:t>внелегочными</a:t>
            </a:r>
            <a:r>
              <a:rPr lang="ru-RU" sz="1800" dirty="0" smtClean="0">
                <a:solidFill>
                  <a:schemeClr val="bg1"/>
                </a:solidFill>
              </a:rPr>
              <a:t>  формами туберкулёза  представляют  меньшую опасность для окружающих в силу нескольких причин: 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		1)  закрытые  локализации процесса   затрудняют  выделение МБТ во внешнюю среду;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		2)   от больных выделяются  менее вирулентные  штаммы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		3)   наиболее опасными  считаются  больные туберкулёзом мочеполовой инфекции и лимфатических узлов, страдающие  туберкулёзом костей  и суставов со </a:t>
            </a:r>
            <a:r>
              <a:rPr lang="ru-RU" sz="1800" dirty="0" smtClean="0">
                <a:solidFill>
                  <a:schemeClr val="bg1"/>
                </a:solidFill>
              </a:rPr>
              <a:t>свищами, когда </a:t>
            </a:r>
            <a:r>
              <a:rPr lang="ru-RU" sz="1800" dirty="0" smtClean="0">
                <a:solidFill>
                  <a:schemeClr val="bg1"/>
                </a:solidFill>
              </a:rPr>
              <a:t>возбудитель  выделяется во внешнюю среду.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186766" cy="582594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Источники туберкулёза</a:t>
            </a:r>
            <a:endParaRPr kumimoji="0" lang="ru-RU" sz="2800" b="1" i="0" u="none" strike="noStrike" kern="1200" cap="none" spc="0" normalizeH="0" baseline="0" noProof="0" dirty="0">
              <a:ln w="6350">
                <a:noFill/>
              </a:ln>
              <a:solidFill>
                <a:srgbClr val="00206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C:\Users\Eldorbek\Desktop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928826" cy="9814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86808" cy="5214974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 Источниками  инфекции  для человека могут быть  многие  домашние и дикие животные. Наиболее  опасными  для человека,  крупный рогатый скот, когда  заражение происходит воздушно – капельным путём, так и через продукты животноводства(молоко, молочные продукты).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Эпидемиологическую опасность также могут представлять  домашние  кошки и собаки.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Больные туберкулёзом люди могут быть источником инфекции для животных (</a:t>
            </a:r>
            <a:r>
              <a:rPr lang="en-US" sz="1800" dirty="0" err="1" smtClean="0">
                <a:solidFill>
                  <a:schemeClr val="bg1"/>
                </a:solidFill>
              </a:rPr>
              <a:t>Schliesser</a:t>
            </a:r>
            <a:r>
              <a:rPr lang="ru-RU" sz="1800" dirty="0" smtClean="0">
                <a:solidFill>
                  <a:schemeClr val="bg1"/>
                </a:solidFill>
              </a:rPr>
              <a:t> Т.,1974  г.</a:t>
            </a:r>
            <a:r>
              <a:rPr lang="en-US" sz="1800" dirty="0" smtClean="0">
                <a:solidFill>
                  <a:schemeClr val="bg1"/>
                </a:solidFill>
              </a:rPr>
              <a:t>)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Поражённость</a:t>
            </a:r>
            <a:r>
              <a:rPr lang="ru-RU" sz="1800" dirty="0" smtClean="0">
                <a:solidFill>
                  <a:schemeClr val="bg1"/>
                </a:solidFill>
              </a:rPr>
              <a:t>  КРС  в семьях, где имеются больные туберкулёзом , оказалось в 3 раза выше, в семьях  в свободных от туберкулёза. Автор  считает, что от 0.01%  до 5.0% поголовья КРС заражается  от человека.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Бычий  тип  МБТ  является  высоко  резистентным  микроорганизмом  к действию  факторов внешней среды. 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186766" cy="582594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Источники туберкулёза</a:t>
            </a:r>
            <a:endParaRPr kumimoji="0" lang="ru-RU" sz="2800" b="1" i="0" u="none" strike="noStrike" kern="1200" cap="none" spc="0" normalizeH="0" baseline="0" noProof="0" dirty="0">
              <a:ln w="6350">
                <a:noFill/>
              </a:ln>
              <a:solidFill>
                <a:srgbClr val="00206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C:\Users\Eldorbek\Desktop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928826" cy="9814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72547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Показатели  распространённости туберкулёза.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4525963"/>
          </a:xfrm>
        </p:spPr>
        <p:txBody>
          <a:bodyPr>
            <a:normAutofit/>
          </a:bodyPr>
          <a:lstStyle/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Показатель  заболеваемости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Показатель болезненности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Показатель инфицированности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Показатель  смертности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 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    </a:t>
            </a:r>
            <a:r>
              <a:rPr lang="ru-RU" sz="2000" b="1" i="1" dirty="0" smtClean="0">
                <a:solidFill>
                  <a:schemeClr val="bg1"/>
                </a:solidFill>
              </a:rPr>
              <a:t>Данные показатели  отражают достижения и недостатки  в решении данной  социальной проблемы.</a:t>
            </a:r>
          </a:p>
        </p:txBody>
      </p:sp>
      <p:pic>
        <p:nvPicPr>
          <p:cNvPr id="4" name="Picture 4" descr="C:\Users\Eldorbek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5214950"/>
            <a:ext cx="2000264" cy="1363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984" y="285728"/>
            <a:ext cx="6143668" cy="65403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Показатель заболеваемости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08" y="1285860"/>
            <a:ext cx="6515088" cy="4525963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</a:rPr>
              <a:t>Заболеваемость (инцидентность</a:t>
            </a:r>
            <a:r>
              <a:rPr lang="ru-RU" sz="1800" dirty="0" smtClean="0">
                <a:solidFill>
                  <a:schemeClr val="bg1"/>
                </a:solidFill>
              </a:rPr>
              <a:t>) – это число впервые выявленных  случаев туберкулёза в течение года. рассчитанное на 100000 населения.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	Отражает  интенсивность  эпидемиологического процесса  среди населения  на какой – либо территории.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Уровни  заболеваемости  туберкулёзом зависит от полноты выявления, регистрации и учёта больных.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Во многих  странах регистрация  больных осуществляется  только при обнаружении в мокроте  больных МБТ  методом простой бактериоскопии, что не отражает истинной заболеваемости, </a:t>
            </a:r>
            <a:r>
              <a:rPr lang="ru-RU" sz="1800" dirty="0" err="1" smtClean="0">
                <a:solidFill>
                  <a:schemeClr val="bg1"/>
                </a:solidFill>
              </a:rPr>
              <a:t>посколько</a:t>
            </a:r>
            <a:r>
              <a:rPr lang="ru-RU" sz="1800" dirty="0" smtClean="0">
                <a:solidFill>
                  <a:schemeClr val="bg1"/>
                </a:solidFill>
              </a:rPr>
              <a:t> этим методом  выявляется  только – 30 -50% больных.</a:t>
            </a:r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7170" name="Picture 2" descr="C:\Users\Eldorbek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071702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868346"/>
          </a:xfrm>
        </p:spPr>
        <p:txBody>
          <a:bodyPr>
            <a:noAutofit/>
          </a:bodyPr>
          <a:lstStyle/>
          <a:p>
            <a:r>
              <a:rPr lang="ru-RU" sz="2800" b="1" dirty="0" err="1" smtClean="0">
                <a:solidFill>
                  <a:srgbClr val="002060"/>
                </a:solidFill>
              </a:rPr>
              <a:t>Бактериовыделение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(приказ №218 от 25 апреля 2011 года МЗ РК</a:t>
            </a:r>
            <a:r>
              <a:rPr lang="en-US" sz="2800" b="1" dirty="0" smtClean="0">
                <a:solidFill>
                  <a:srgbClr val="002060"/>
                </a:solidFill>
              </a:rPr>
              <a:t>)</a:t>
            </a:r>
            <a:r>
              <a:rPr lang="ru-RU" sz="2800" b="1" dirty="0" smtClean="0">
                <a:solidFill>
                  <a:srgbClr val="002060"/>
                </a:solidFill>
              </a:rPr>
              <a:t>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71612"/>
            <a:ext cx="5586394" cy="3643338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Лёгочный туберкулёз с положительным  результатом микроскопии мокроты и ставится больному у которого: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		1) до проведения 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smtClean="0">
                <a:solidFill>
                  <a:schemeClr val="bg1"/>
                </a:solidFill>
              </a:rPr>
              <a:t>лечения при микроскопии мокроты обнаружены МБТ не менее,  чем двух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smtClean="0">
                <a:solidFill>
                  <a:schemeClr val="bg1"/>
                </a:solidFill>
              </a:rPr>
              <a:t>кратно;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		2) при  микроскопии мокроты обнаружены МБТ   однократно, а  при рентгенологическом исследовании  выявлены патологические изменения, соответствующие по заключению врача фтизиатра – активному туберкулёзу лёгких.</a:t>
            </a:r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2051" name="Picture 3" descr="C:\Users\Eldorbek\Desktop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1428736"/>
            <a:ext cx="3143272" cy="2354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58204" cy="93978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Лёгочный туберкулёз с отрицательным мазком мокроты (приказ № 218 МЗ РК.)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86050" y="1428736"/>
            <a:ext cx="5943584" cy="4525963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Критериями  для установления диагноза  легочный туберкулёз с отрицательным мазком мокроты являются: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    		1) не менее чем трёхкратное получение отрицательных результатов при микроскопии мазка  мокроты на наличие МБТ;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    		2) рентгенологически определяемые изменения,  соответствующие активному легочному туберкулёзу;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  		3) решение ЦВКК   провести полный курс противотуберкулёзной химиотерапии.</a:t>
            </a:r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8194" name="Picture 2" descr="C:\Users\Eldorbek\Desktop\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736"/>
            <a:ext cx="1857388" cy="1865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72547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Показатель заболеваемости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4525963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ВОЗ  в  зависимости от показателя заболеваемости  туберкулёзом все страны мира можно разделить на 3 группы: </a:t>
            </a:r>
          </a:p>
          <a:p>
            <a:pPr lvl="1"/>
            <a:r>
              <a:rPr lang="ru-RU" sz="1800" b="1" dirty="0" smtClean="0">
                <a:solidFill>
                  <a:schemeClr val="bg1"/>
                </a:solidFill>
              </a:rPr>
              <a:t>1 группа, </a:t>
            </a:r>
            <a:r>
              <a:rPr lang="ru-RU" sz="1800" dirty="0" smtClean="0">
                <a:solidFill>
                  <a:schemeClr val="bg1"/>
                </a:solidFill>
              </a:rPr>
              <a:t>с  высоким уровнем заболеваемости- 100  и  более больных на 100 000 населения  (Африка, Азия. Латинская Америка).  </a:t>
            </a:r>
          </a:p>
          <a:p>
            <a:pPr lvl="1"/>
            <a:r>
              <a:rPr lang="ru-RU" sz="1800" b="1" dirty="0" smtClean="0">
                <a:solidFill>
                  <a:schemeClr val="bg1"/>
                </a:solidFill>
              </a:rPr>
              <a:t>2 группа, </a:t>
            </a:r>
            <a:r>
              <a:rPr lang="ru-RU" sz="1800" dirty="0" smtClean="0">
                <a:solidFill>
                  <a:schemeClr val="bg1"/>
                </a:solidFill>
              </a:rPr>
              <a:t>от 30  до 100 больных на 100 000 населения ( Россия , Казахстан).</a:t>
            </a:r>
          </a:p>
          <a:p>
            <a:pPr lvl="1"/>
            <a:r>
              <a:rPr lang="ru-RU" sz="1800" b="1" dirty="0" smtClean="0">
                <a:solidFill>
                  <a:schemeClr val="bg1"/>
                </a:solidFill>
              </a:rPr>
              <a:t>3 группа, </a:t>
            </a:r>
            <a:r>
              <a:rPr lang="ru-RU" sz="1800" dirty="0" smtClean="0">
                <a:solidFill>
                  <a:schemeClr val="bg1"/>
                </a:solidFill>
              </a:rPr>
              <a:t>менее 30 на 100 000 населения(США, </a:t>
            </a:r>
            <a:r>
              <a:rPr lang="ru-RU" sz="1800" dirty="0" err="1" smtClean="0">
                <a:solidFill>
                  <a:schemeClr val="bg1"/>
                </a:solidFill>
              </a:rPr>
              <a:t>Канада,Австралия,Япония</a:t>
            </a:r>
            <a:r>
              <a:rPr lang="ru-RU" sz="1800" dirty="0" smtClean="0">
                <a:solidFill>
                  <a:schemeClr val="bg1"/>
                </a:solidFill>
              </a:rPr>
              <a:t>) страны с высоким уровнем жизни населения.</a:t>
            </a:r>
            <a:endParaRPr lang="ru-RU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58259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Показатели заболеваемости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4525963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В наиболее крупных странах Азии ( Индия. Китай, </a:t>
            </a:r>
            <a:r>
              <a:rPr lang="ru-RU" sz="1800" dirty="0" err="1" smtClean="0">
                <a:solidFill>
                  <a:schemeClr val="bg1"/>
                </a:solidFill>
              </a:rPr>
              <a:t>Индонезия.Бангладеш</a:t>
            </a:r>
            <a:r>
              <a:rPr lang="ru-RU" sz="1800" dirty="0" smtClean="0">
                <a:solidFill>
                  <a:schemeClr val="bg1"/>
                </a:solidFill>
              </a:rPr>
              <a:t>, Пакистан) регистрируется  более половины случаев туберкулёза в мире.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Установлено, что в 70 – 80%  новых случаев  туберкулёза в мире регистрируются  в 22 странах мира(Азия – 11, Африка – 9, Америка – 1 (Бразилия) и </a:t>
            </a:r>
            <a:r>
              <a:rPr lang="ru-RU" sz="1800" dirty="0" err="1" smtClean="0">
                <a:solidFill>
                  <a:schemeClr val="bg1"/>
                </a:solidFill>
              </a:rPr>
              <a:t>Евроазия</a:t>
            </a:r>
            <a:r>
              <a:rPr lang="ru-RU" sz="1800" dirty="0" smtClean="0">
                <a:solidFill>
                  <a:schemeClr val="bg1"/>
                </a:solidFill>
              </a:rPr>
              <a:t> – 1 ( Россия).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Индия является страной, где ежегодно у 2 млн. человек развивается туберкулёз ( ВОЗ 2002 г), что составляет  25</a:t>
            </a:r>
            <a:r>
              <a:rPr lang="en-US" sz="1800" dirty="0" smtClean="0">
                <a:solidFill>
                  <a:schemeClr val="bg1"/>
                </a:solidFill>
              </a:rPr>
              <a:t>%</a:t>
            </a:r>
            <a:r>
              <a:rPr lang="ru-RU" sz="1800" dirty="0" smtClean="0">
                <a:solidFill>
                  <a:schemeClr val="bg1"/>
                </a:solidFill>
              </a:rPr>
              <a:t> от выявленных  случаев туберкулёза в мире. Анализ программы борьбы с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 smtClean="0">
                <a:solidFill>
                  <a:schemeClr val="bg1"/>
                </a:solidFill>
              </a:rPr>
              <a:t>туберкулёзом в Индии свидетельствует об эффективности её реализации.</a:t>
            </a:r>
            <a:endParaRPr lang="ru-RU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65403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Показатель  болезненности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</a:rPr>
              <a:t>Болезненность ( </a:t>
            </a:r>
            <a:r>
              <a:rPr lang="ru-RU" sz="1800" b="1" dirty="0" err="1" smtClean="0">
                <a:solidFill>
                  <a:schemeClr val="bg1"/>
                </a:solidFill>
              </a:rPr>
              <a:t>превалентность</a:t>
            </a:r>
            <a:r>
              <a:rPr lang="ru-RU" sz="1800" b="1" dirty="0" smtClean="0">
                <a:solidFill>
                  <a:schemeClr val="bg1"/>
                </a:solidFill>
              </a:rPr>
              <a:t>)</a:t>
            </a:r>
            <a:r>
              <a:rPr lang="ru-RU" sz="1800" dirty="0" smtClean="0">
                <a:solidFill>
                  <a:schemeClr val="bg1"/>
                </a:solidFill>
              </a:rPr>
              <a:t> – это число больных активным туберкулёзом. находящихся  под наблюдением на конец (начало) календарного года в расчёте на 100000 населения.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Этот показатель  характеризующий – потенциальных  источников  инфекции на территории.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Возрастает: за счёт вновь выявленных  и поставленных на учёт, больных с рецидивами, больных прибывших  из других мест.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Уменьшается: после снятия с учёта выздоровевших, умерших и сменивших  место жительства пациентов.</a:t>
            </a:r>
          </a:p>
          <a:p>
            <a:endParaRPr lang="ru-RU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51115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Показатель смертности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4525963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</a:rPr>
              <a:t>Смертность</a:t>
            </a:r>
            <a:r>
              <a:rPr lang="ru-RU" sz="1800" dirty="0" smtClean="0">
                <a:solidFill>
                  <a:schemeClr val="bg1"/>
                </a:solidFill>
              </a:rPr>
              <a:t> – это число умерших больных туберкулёзом в течение года в расчёте на 100 000 населения.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В мире от туберкулёза  ежегодно  умирает  2.5 – 3 </a:t>
            </a:r>
            <a:r>
              <a:rPr lang="ru-RU" sz="1800" dirty="0" err="1" smtClean="0">
                <a:solidFill>
                  <a:schemeClr val="bg1"/>
                </a:solidFill>
              </a:rPr>
              <a:t>млн</a:t>
            </a:r>
            <a:r>
              <a:rPr lang="ru-RU" sz="1800" dirty="0" smtClean="0">
                <a:solidFill>
                  <a:schemeClr val="bg1"/>
                </a:solidFill>
              </a:rPr>
              <a:t> человек. что соответствует  показателям  49.0 – 55.0 на 100000 населения.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Наиболее высокая смертность от туберкулёза наблюдается в странах с высокой распространенностью ВИЧ – инфекции.</a:t>
            </a:r>
            <a:endParaRPr lang="ru-RU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93978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Связь между показателями распространенности туберкулёза и эпидемиологической  ситуацией.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500036" y="1500175"/>
          <a:ext cx="8358244" cy="4143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14"/>
                <a:gridCol w="2143140"/>
                <a:gridCol w="1839529"/>
                <a:gridCol w="2089561"/>
              </a:tblGrid>
              <a:tr h="44156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Показатели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Неблагоприятная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Средняя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Благоприятная</a:t>
                      </a:r>
                      <a:endParaRPr lang="ru-RU" dirty="0"/>
                    </a:p>
                  </a:txBody>
                  <a:tcPr anchor="ctr"/>
                </a:tc>
              </a:tr>
              <a:tr h="1088778">
                <a:tc>
                  <a:txBody>
                    <a:bodyPr/>
                    <a:lstStyle/>
                    <a:p>
                      <a:r>
                        <a:rPr lang="ru-RU" dirty="0" smtClean="0"/>
                        <a:t>Риск  ежегодного</a:t>
                      </a:r>
                    </a:p>
                    <a:p>
                      <a:r>
                        <a:rPr lang="ru-RU" dirty="0" smtClean="0"/>
                        <a:t>инфицирования (%)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          1.0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       0.5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        0,1</a:t>
                      </a:r>
                      <a:endParaRPr lang="ru-RU" dirty="0"/>
                    </a:p>
                  </a:txBody>
                  <a:tcPr anchor="ctr"/>
                </a:tc>
              </a:tr>
              <a:tr h="762144">
                <a:tc>
                  <a:txBody>
                    <a:bodyPr/>
                    <a:lstStyle/>
                    <a:p>
                      <a:r>
                        <a:rPr lang="ru-RU" dirty="0" smtClean="0"/>
                        <a:t>Заболеваемость на </a:t>
                      </a:r>
                    </a:p>
                    <a:p>
                      <a:r>
                        <a:rPr lang="ru-RU" dirty="0" smtClean="0"/>
                        <a:t>100 000 населения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           250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      100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        10</a:t>
                      </a:r>
                      <a:endParaRPr lang="ru-RU" dirty="0"/>
                    </a:p>
                  </a:txBody>
                  <a:tcPr anchor="ctr"/>
                </a:tc>
              </a:tr>
              <a:tr h="1088778">
                <a:tc>
                  <a:txBody>
                    <a:bodyPr/>
                    <a:lstStyle/>
                    <a:p>
                      <a:r>
                        <a:rPr lang="ru-RU" dirty="0" smtClean="0"/>
                        <a:t> Болезненность  на</a:t>
                      </a:r>
                    </a:p>
                    <a:p>
                      <a:r>
                        <a:rPr lang="ru-RU" dirty="0" smtClean="0"/>
                        <a:t>100 000 населения.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           500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       200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        10</a:t>
                      </a:r>
                      <a:endParaRPr lang="ru-RU" dirty="0"/>
                    </a:p>
                  </a:txBody>
                  <a:tcPr anchor="ctr"/>
                </a:tc>
              </a:tr>
              <a:tr h="762144">
                <a:tc>
                  <a:txBody>
                    <a:bodyPr/>
                    <a:lstStyle/>
                    <a:p>
                      <a:r>
                        <a:rPr lang="ru-RU" dirty="0" smtClean="0"/>
                        <a:t>Смертность на </a:t>
                      </a:r>
                    </a:p>
                    <a:p>
                      <a:r>
                        <a:rPr lang="ru-RU" dirty="0" smtClean="0"/>
                        <a:t>100 000 населения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           50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       30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         2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1500</TotalTime>
  <Words>1449</Words>
  <Application>Microsoft Office PowerPoint</Application>
  <PresentationFormat>Экран (4:3)</PresentationFormat>
  <Paragraphs>161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Апекс</vt:lpstr>
      <vt:lpstr>Эпидемиологические особенности туберкулёза</vt:lpstr>
      <vt:lpstr>Трудности борьбы  с туберкулёзом</vt:lpstr>
      <vt:lpstr>Трудности борьбы с туберкулёзом</vt:lpstr>
      <vt:lpstr>Презентация PowerPoint</vt:lpstr>
      <vt:lpstr>Источники туберкулёза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Показатели  распространённости туберкулёза.</vt:lpstr>
      <vt:lpstr>Показатель заболеваемости</vt:lpstr>
      <vt:lpstr>Бактериовыделение  (приказ №218 от 25 апреля 2011 года МЗ РК).</vt:lpstr>
      <vt:lpstr>Лёгочный туберкулёз с отрицательным мазком мокроты (приказ № 218 МЗ РК.)</vt:lpstr>
      <vt:lpstr>Показатель заболеваемости</vt:lpstr>
      <vt:lpstr>Показатели заболеваемости</vt:lpstr>
      <vt:lpstr>Показатель  болезненности </vt:lpstr>
      <vt:lpstr>Показатель смертности</vt:lpstr>
      <vt:lpstr>Связь между показателями распространенности туберкулёза и эпидемиологической  ситуацией.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Николай</cp:lastModifiedBy>
  <cp:revision>149</cp:revision>
  <dcterms:modified xsi:type="dcterms:W3CDTF">2012-05-15T15:11:13Z</dcterms:modified>
</cp:coreProperties>
</file>